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3944" r:id="rId3"/>
    <p:sldId id="258" r:id="rId4"/>
    <p:sldId id="10614" r:id="rId5"/>
    <p:sldId id="10562" r:id="rId6"/>
    <p:sldId id="10616" r:id="rId7"/>
    <p:sldId id="259" r:id="rId8"/>
    <p:sldId id="10561" r:id="rId9"/>
    <p:sldId id="264" r:id="rId10"/>
    <p:sldId id="261" r:id="rId11"/>
  </p:sldIdLst>
  <p:sldSz cx="18288000" cy="10287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943"/>
    <a:srgbClr val="BD9B53"/>
    <a:srgbClr val="547074"/>
    <a:srgbClr val="679452"/>
    <a:srgbClr val="876444"/>
    <a:srgbClr val="FFEFD4"/>
    <a:srgbClr val="FFF7EF"/>
    <a:srgbClr val="FEB674"/>
    <a:srgbClr val="E6A160"/>
    <a:srgbClr val="744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2" autoAdjust="0"/>
  </p:normalViewPr>
  <p:slideViewPr>
    <p:cSldViewPr>
      <p:cViewPr varScale="1">
        <p:scale>
          <a:sx n="72" d="100"/>
          <a:sy n="72" d="100"/>
        </p:scale>
        <p:origin x="870" y="54"/>
      </p:cViewPr>
      <p:guideLst>
        <p:guide orient="horz" pos="3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8CEBF4-A588-438C-8BA6-F44DFB64E5F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7DDBD-D6D5-44A5-97BF-27229749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Закон об осмс 6 пунктов принципы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DDBD-D6D5-44A5-97BF-272297493DB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2854A-C2D3-412A-A843-097567704B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AD1DF8-D45C-4585-8153-5EB4B153A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00EFF51-C28C-4D6D-8B2B-9DA5241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59375" y="1"/>
            <a:ext cx="428625" cy="547688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#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A11C04-44BB-4DC6-B629-11803904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74" y="326097"/>
            <a:ext cx="15773400" cy="547689"/>
          </a:xfrm>
        </p:spPr>
        <p:txBody>
          <a:bodyPr>
            <a:noAutofit/>
          </a:bodyPr>
          <a:lstStyle>
            <a:lvl1pPr>
              <a:defRPr sz="4200">
                <a:solidFill>
                  <a:srgbClr val="03566D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6701321" y="2135511"/>
            <a:ext cx="1104219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ОБЯЗАТЕЛЬНОЕ СОЦИАЛЬНОЕ МЕДИЦИНСКОЕ СТРАХОВАНИЕ</a:t>
            </a:r>
            <a:endParaRPr lang="en-US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49A81E1B-F79E-4AC9-6C0A-F21DC2183441}"/>
              </a:ext>
            </a:extLst>
          </p:cNvPr>
          <p:cNvSpPr txBox="1"/>
          <p:nvPr/>
        </p:nvSpPr>
        <p:spPr>
          <a:xfrm>
            <a:off x="7467600" y="5143139"/>
            <a:ext cx="112270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«ЗАБОТА О КАЖДОМ ПАЦИЕНТЕ»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808C23-02B2-4049-879B-4C41C7E3A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"/>
            <a:ext cx="4814602" cy="1557863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2E8DF529-FBB8-4FFA-9C83-0D3BD22D48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7703" y="-31173"/>
            <a:ext cx="5430297" cy="102862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F424B2-F1D7-4994-B2AD-BF0A08AD8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543300"/>
            <a:ext cx="11004948" cy="6190283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6287E8FA-FD28-4EE1-8D91-D5F0D6D0A0A5}"/>
              </a:ext>
            </a:extLst>
          </p:cNvPr>
          <p:cNvSpPr txBox="1"/>
          <p:nvPr/>
        </p:nvSpPr>
        <p:spPr>
          <a:xfrm>
            <a:off x="7696200" y="9700717"/>
            <a:ext cx="1122708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Астана, 202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95500A-C043-420F-BBD1-F6F348CD702B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10">
            <a:extLst>
              <a:ext uri="{FF2B5EF4-FFF2-40B4-BE49-F238E27FC236}">
                <a16:creationId xmlns:a16="http://schemas.microsoft.com/office/drawing/2014/main" id="{C0F87BBF-F1FC-4DC3-9524-A2CB7D721B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7059" y="1"/>
            <a:ext cx="5430297" cy="1028627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35603" y="3298101"/>
            <a:ext cx="894799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</a:p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СОХРАНИМ ВАШЕ ЗДОРОВЬЕ!</a:t>
            </a:r>
            <a:endParaRPr lang="en-US" sz="6000" b="1" dirty="0">
              <a:solidFill>
                <a:srgbClr val="BD9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615721" y="7407546"/>
            <a:ext cx="2985680" cy="3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MSQORY.KZ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41FA8334-6F5D-4AC6-8E17-2D965AF72FE2}"/>
              </a:ext>
            </a:extLst>
          </p:cNvPr>
          <p:cNvSpPr txBox="1">
            <a:spLocks/>
          </p:cNvSpPr>
          <p:nvPr/>
        </p:nvSpPr>
        <p:spPr>
          <a:xfrm>
            <a:off x="1752600" y="9059233"/>
            <a:ext cx="16143724" cy="16804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МЫ СОТРУДНИЧАЕМ ДЛЯ ОБЕСПЕЧЕНИЯ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ИНФОРМИРОВАННОСТИ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НАСЕЛЕНИЯ ОБ ОКАЗАНИИ МЕДИЦИНСКОЙ ПОМОЩИ В СИСТЕМЕ ОСМС И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ДОСТИЖЕНИЯ ЕДИНСТВА ЦЕЛЕЙ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4E7849-F632-4E47-BD05-5755848C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6" y="487392"/>
            <a:ext cx="4955261" cy="1603376"/>
          </a:xfrm>
          <a:prstGeom prst="rect">
            <a:avLst/>
          </a:prstGeom>
        </p:spPr>
      </p:pic>
      <p:pic>
        <p:nvPicPr>
          <p:cNvPr id="38" name="Рисунок 37" descr="Интернет со сплошной заливкой">
            <a:extLst>
              <a:ext uri="{FF2B5EF4-FFF2-40B4-BE49-F238E27FC236}">
                <a16:creationId xmlns:a16="http://schemas.microsoft.com/office/drawing/2014/main" id="{64871DAC-D631-402E-A997-594F077F0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965" y="7275424"/>
            <a:ext cx="693708" cy="6937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D8150E9-7D37-44BF-91FF-8EFA465A73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0"/>
          <a:stretch/>
        </p:blipFill>
        <p:spPr>
          <a:xfrm>
            <a:off x="8610599" y="-2185125"/>
            <a:ext cx="10905301" cy="9622324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10C7A9B9-48B3-4045-A19B-E5600DB74DE8}"/>
              </a:ext>
            </a:extLst>
          </p:cNvPr>
          <p:cNvSpPr txBox="1"/>
          <p:nvPr/>
        </p:nvSpPr>
        <p:spPr>
          <a:xfrm>
            <a:off x="1615721" y="7897152"/>
            <a:ext cx="4480279" cy="392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endParaRPr lang="en-US" sz="233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075564-BD7B-41ED-93D5-EA611D822878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DE53-62AE-4F5D-976E-6F61515978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9132" y="495300"/>
            <a:ext cx="14019068" cy="467068"/>
          </a:xfrm>
        </p:spPr>
        <p:txBody>
          <a:bodyPr>
            <a:noAutofit/>
          </a:bodyPr>
          <a:lstStyle/>
          <a:p>
            <a:pPr algn="l"/>
            <a:r>
              <a:rPr lang="ru-RU" sz="5000" b="1" dirty="0">
                <a:solidFill>
                  <a:srgbClr val="3B494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ОСМС: 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МЫ ЗНАЕМ О НЕЙ?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773907" y="1914894"/>
            <a:ext cx="125610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обязательного социального медицинского страхования</a:t>
            </a:r>
            <a:r>
              <a:rPr lang="en-US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является накопительной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обеспечивает равный доступ к медицинским услугам ОСМС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</a:t>
            </a:r>
            <a:r>
              <a:rPr lang="en-US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зависит от размера взносов и отчислений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759839" y="4421034"/>
            <a:ext cx="85365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Пациенты, у которых 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отсутствует статус застрахованности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системе ОСМС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могут получать медицинские услуги в рамках гарантированного объема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могут получать медуслуги в пакете ОСМС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C1A778-5782-4609-8868-17A3DF42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25" y="4686300"/>
            <a:ext cx="5140975" cy="4167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6ED01F-6021-45D8-A673-9292AB4CEF1D}"/>
              </a:ext>
            </a:extLst>
          </p:cNvPr>
          <p:cNvSpPr txBox="1"/>
          <p:nvPr/>
        </p:nvSpPr>
        <p:spPr>
          <a:xfrm>
            <a:off x="2438400" y="7912265"/>
            <a:ext cx="7315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Закон Республики Казахстан </a:t>
            </a:r>
          </a:p>
          <a:p>
            <a:r>
              <a:rPr lang="ru-RU" i="1" dirty="0">
                <a:solidFill>
                  <a:srgbClr val="002060"/>
                </a:solidFill>
              </a:rPr>
              <a:t>«Об обязательном социальном </a:t>
            </a:r>
          </a:p>
          <a:p>
            <a:r>
              <a:rPr lang="ru-RU" i="1" dirty="0">
                <a:solidFill>
                  <a:srgbClr val="002060"/>
                </a:solidFill>
              </a:rPr>
              <a:t>медицинском страховании» </a:t>
            </a:r>
          </a:p>
          <a:p>
            <a:r>
              <a:rPr lang="ru-RU" i="1" dirty="0">
                <a:solidFill>
                  <a:srgbClr val="002060"/>
                </a:solidFill>
              </a:rPr>
              <a:t>от 16 ноября 2015 года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9DF10A-59AE-44E2-BF90-498E03D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7" y="7700226"/>
            <a:ext cx="1624406" cy="16244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5D71C8-37E6-4720-974F-9D58379745F2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0CD4E072-57E9-43FF-94CE-010B65EAD9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ject 10">
            <a:extLst>
              <a:ext uri="{FF2B5EF4-FFF2-40B4-BE49-F238E27FC236}">
                <a16:creationId xmlns:a16="http://schemas.microsoft.com/office/drawing/2014/main" id="{903BFC7D-5B75-4021-81C5-A5EE9AD29D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3161" y="24038"/>
            <a:ext cx="5430297" cy="10286277"/>
          </a:xfrm>
          <a:prstGeom prst="rect">
            <a:avLst/>
          </a:prstGeom>
        </p:spPr>
      </p:pic>
      <p:grpSp>
        <p:nvGrpSpPr>
          <p:cNvPr id="105" name="Group 41">
            <a:extLst>
              <a:ext uri="{FF2B5EF4-FFF2-40B4-BE49-F238E27FC236}">
                <a16:creationId xmlns:a16="http://schemas.microsoft.com/office/drawing/2014/main" id="{C4B86895-2826-4F45-8D4B-5E23CE47DE2A}"/>
              </a:ext>
            </a:extLst>
          </p:cNvPr>
          <p:cNvGrpSpPr/>
          <p:nvPr/>
        </p:nvGrpSpPr>
        <p:grpSpPr>
          <a:xfrm>
            <a:off x="13710643" y="7719999"/>
            <a:ext cx="1371911" cy="1766901"/>
            <a:chOff x="0" y="0"/>
            <a:chExt cx="1700640" cy="2062080"/>
          </a:xfrm>
          <a:solidFill>
            <a:srgbClr val="002060"/>
          </a:solidFill>
        </p:grpSpPr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3D0D482-6136-4786-B6ED-FE75FBCE61DC}"/>
                </a:ext>
              </a:extLst>
            </p:cNvPr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573254" y="5004202"/>
            <a:ext cx="1408611" cy="1871085"/>
            <a:chOff x="0" y="0"/>
            <a:chExt cx="1699920" cy="2345760"/>
          </a:xfrm>
          <a:solidFill>
            <a:srgbClr val="002060"/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9895" cy="2345817"/>
            </a:xfrm>
            <a:custGeom>
              <a:avLst/>
              <a:gdLst/>
              <a:ahLst/>
              <a:cxnLst/>
              <a:rect l="l" t="t" r="r" b="b"/>
              <a:pathLst>
                <a:path w="1699895" h="2345817">
                  <a:moveTo>
                    <a:pt x="1699895" y="1120013"/>
                  </a:moveTo>
                  <a:lnTo>
                    <a:pt x="1699895" y="2059813"/>
                  </a:lnTo>
                  <a:lnTo>
                    <a:pt x="1582039" y="2119884"/>
                  </a:lnTo>
                  <a:cubicBezTo>
                    <a:pt x="1490726" y="2167890"/>
                    <a:pt x="1411351" y="2249678"/>
                    <a:pt x="1353566" y="2345817"/>
                  </a:cubicBezTo>
                  <a:lnTo>
                    <a:pt x="1353566" y="1117600"/>
                  </a:lnTo>
                  <a:cubicBezTo>
                    <a:pt x="1353566" y="1064768"/>
                    <a:pt x="1307846" y="961390"/>
                    <a:pt x="1264539" y="934974"/>
                  </a:cubicBezTo>
                  <a:lnTo>
                    <a:pt x="0" y="290830"/>
                  </a:lnTo>
                  <a:cubicBezTo>
                    <a:pt x="86614" y="211455"/>
                    <a:pt x="151511" y="112903"/>
                    <a:pt x="189992" y="0"/>
                  </a:cubicBezTo>
                  <a:lnTo>
                    <a:pt x="1421003" y="627253"/>
                  </a:lnTo>
                  <a:cubicBezTo>
                    <a:pt x="1574927" y="708914"/>
                    <a:pt x="1699895" y="927735"/>
                    <a:pt x="1699895" y="112001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428907" y="4247752"/>
            <a:ext cx="1465730" cy="1226813"/>
            <a:chOff x="0" y="0"/>
            <a:chExt cx="2622960" cy="2268720"/>
          </a:xfrm>
          <a:solidFill>
            <a:srgbClr val="002060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22931" cy="2268728"/>
            </a:xfrm>
            <a:custGeom>
              <a:avLst/>
              <a:gdLst/>
              <a:ahLst/>
              <a:cxnLst/>
              <a:rect l="l" t="t" r="r" b="b"/>
              <a:pathLst>
                <a:path w="2622931" h="2268728">
                  <a:moveTo>
                    <a:pt x="1966595" y="0"/>
                  </a:moveTo>
                  <a:lnTo>
                    <a:pt x="656336" y="0"/>
                  </a:lnTo>
                  <a:lnTo>
                    <a:pt x="0" y="1134364"/>
                  </a:lnTo>
                  <a:lnTo>
                    <a:pt x="656336" y="2268728"/>
                  </a:lnTo>
                  <a:lnTo>
                    <a:pt x="1966595" y="2268728"/>
                  </a:lnTo>
                  <a:lnTo>
                    <a:pt x="2622931" y="1134364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98082" y="2861330"/>
            <a:ext cx="1224578" cy="1687597"/>
            <a:chOff x="0" y="0"/>
            <a:chExt cx="1699200" cy="2345040"/>
          </a:xfrm>
          <a:solidFill>
            <a:schemeClr val="accent3">
              <a:lumMod val="50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9260" cy="2344928"/>
            </a:xfrm>
            <a:custGeom>
              <a:avLst/>
              <a:gdLst/>
              <a:ahLst/>
              <a:cxnLst/>
              <a:rect l="l" t="t" r="r" b="b"/>
              <a:pathLst>
                <a:path w="1699260" h="2344928">
                  <a:moveTo>
                    <a:pt x="1699260" y="1117219"/>
                  </a:moveTo>
                  <a:lnTo>
                    <a:pt x="1699260" y="2059051"/>
                  </a:lnTo>
                  <a:lnTo>
                    <a:pt x="1581531" y="2119122"/>
                  </a:lnTo>
                  <a:cubicBezTo>
                    <a:pt x="1490218" y="2167128"/>
                    <a:pt x="1410843" y="2248916"/>
                    <a:pt x="1353185" y="2344928"/>
                  </a:cubicBezTo>
                  <a:lnTo>
                    <a:pt x="1353185" y="1117219"/>
                  </a:lnTo>
                  <a:cubicBezTo>
                    <a:pt x="1353185" y="1064387"/>
                    <a:pt x="1307465" y="961009"/>
                    <a:pt x="1264285" y="934593"/>
                  </a:cubicBezTo>
                  <a:lnTo>
                    <a:pt x="0" y="290703"/>
                  </a:lnTo>
                  <a:cubicBezTo>
                    <a:pt x="86487" y="211455"/>
                    <a:pt x="151384" y="112903"/>
                    <a:pt x="189865" y="0"/>
                  </a:cubicBezTo>
                  <a:lnTo>
                    <a:pt x="1420368" y="629539"/>
                  </a:lnTo>
                  <a:cubicBezTo>
                    <a:pt x="1574165" y="703961"/>
                    <a:pt x="1699133" y="925068"/>
                    <a:pt x="1699133" y="111734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615417" y="2137966"/>
            <a:ext cx="1522157" cy="1232728"/>
            <a:chOff x="0" y="0"/>
            <a:chExt cx="2620080" cy="2270880"/>
          </a:xfrm>
          <a:solidFill>
            <a:schemeClr val="accent3">
              <a:lumMod val="50000"/>
            </a:schemeClr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20010" cy="2270887"/>
            </a:xfrm>
            <a:custGeom>
              <a:avLst/>
              <a:gdLst/>
              <a:ahLst/>
              <a:cxnLst/>
              <a:rect l="l" t="t" r="r" b="b"/>
              <a:pathLst>
                <a:path w="2620010" h="2270887">
                  <a:moveTo>
                    <a:pt x="1966214" y="0"/>
                  </a:moveTo>
                  <a:lnTo>
                    <a:pt x="653796" y="0"/>
                  </a:lnTo>
                  <a:lnTo>
                    <a:pt x="0" y="1134237"/>
                  </a:lnTo>
                  <a:lnTo>
                    <a:pt x="653796" y="2270887"/>
                  </a:lnTo>
                  <a:lnTo>
                    <a:pt x="1966214" y="2270887"/>
                  </a:lnTo>
                  <a:lnTo>
                    <a:pt x="2620010" y="1134237"/>
                  </a:lnTo>
                  <a:lnTo>
                    <a:pt x="196621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 dirty="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573254" y="7392615"/>
            <a:ext cx="1408611" cy="2169724"/>
            <a:chOff x="0" y="0"/>
            <a:chExt cx="1699920" cy="2720160"/>
          </a:xfrm>
          <a:solidFill>
            <a:schemeClr val="accent3">
              <a:lumMod val="50000"/>
            </a:schemeClr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99895" cy="2771267"/>
            </a:xfrm>
            <a:custGeom>
              <a:avLst/>
              <a:gdLst/>
              <a:ahLst/>
              <a:cxnLst/>
              <a:rect l="l" t="t" r="r" b="b"/>
              <a:pathLst>
                <a:path w="1699895" h="2771267">
                  <a:moveTo>
                    <a:pt x="1699895" y="1121029"/>
                  </a:moveTo>
                  <a:lnTo>
                    <a:pt x="1699895" y="2485009"/>
                  </a:lnTo>
                  <a:cubicBezTo>
                    <a:pt x="1699895" y="2677414"/>
                    <a:pt x="1574927" y="2771267"/>
                    <a:pt x="1423416" y="2691892"/>
                  </a:cubicBezTo>
                  <a:lnTo>
                    <a:pt x="1353693" y="2655824"/>
                  </a:lnTo>
                  <a:lnTo>
                    <a:pt x="1353693" y="1118616"/>
                  </a:lnTo>
                  <a:cubicBezTo>
                    <a:pt x="1353693" y="1065657"/>
                    <a:pt x="1307973" y="962279"/>
                    <a:pt x="1264666" y="935736"/>
                  </a:cubicBezTo>
                  <a:lnTo>
                    <a:pt x="0" y="291084"/>
                  </a:lnTo>
                  <a:cubicBezTo>
                    <a:pt x="86614" y="211709"/>
                    <a:pt x="151511" y="113030"/>
                    <a:pt x="189992" y="0"/>
                  </a:cubicBezTo>
                  <a:lnTo>
                    <a:pt x="1421003" y="627888"/>
                  </a:lnTo>
                  <a:cubicBezTo>
                    <a:pt x="1574927" y="709676"/>
                    <a:pt x="1699895" y="931037"/>
                    <a:pt x="1699895" y="112102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482885" y="6669281"/>
            <a:ext cx="1408591" cy="1226817"/>
            <a:chOff x="0" y="0"/>
            <a:chExt cx="2622960" cy="2273040"/>
          </a:xfrm>
          <a:solidFill>
            <a:schemeClr val="accent3">
              <a:lumMod val="50000"/>
            </a:schemeClr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2622931" cy="2273046"/>
            </a:xfrm>
            <a:custGeom>
              <a:avLst/>
              <a:gdLst/>
              <a:ahLst/>
              <a:cxnLst/>
              <a:rect l="l" t="t" r="r" b="b"/>
              <a:pathLst>
                <a:path w="2622931" h="2273046">
                  <a:moveTo>
                    <a:pt x="1966595" y="0"/>
                  </a:moveTo>
                  <a:lnTo>
                    <a:pt x="656336" y="0"/>
                  </a:lnTo>
                  <a:lnTo>
                    <a:pt x="0" y="1135380"/>
                  </a:lnTo>
                  <a:lnTo>
                    <a:pt x="656336" y="2273046"/>
                  </a:lnTo>
                  <a:lnTo>
                    <a:pt x="1966595" y="2273046"/>
                  </a:lnTo>
                  <a:lnTo>
                    <a:pt x="2622931" y="1135380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691988" y="3927181"/>
            <a:ext cx="1409208" cy="1644810"/>
            <a:chOff x="0" y="0"/>
            <a:chExt cx="1700640" cy="2062080"/>
          </a:xfrm>
          <a:solidFill>
            <a:srgbClr val="002060"/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786677" y="3165480"/>
            <a:ext cx="1409223" cy="1212916"/>
            <a:chOff x="0" y="0"/>
            <a:chExt cx="2624400" cy="2268720"/>
          </a:xfrm>
          <a:solidFill>
            <a:srgbClr val="002060"/>
          </a:solidFill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691988" y="6314401"/>
            <a:ext cx="1409208" cy="1645384"/>
            <a:chOff x="0" y="0"/>
            <a:chExt cx="1700640" cy="2062800"/>
          </a:xfrm>
          <a:solidFill>
            <a:schemeClr val="accent3">
              <a:lumMod val="50000"/>
            </a:schemeClr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00657" cy="2062861"/>
            </a:xfrm>
            <a:custGeom>
              <a:avLst/>
              <a:gdLst/>
              <a:ahLst/>
              <a:cxnLst/>
              <a:rect l="l" t="t" r="r" b="b"/>
              <a:pathLst>
                <a:path w="1700657" h="2062861">
                  <a:moveTo>
                    <a:pt x="1700657" y="293370"/>
                  </a:moveTo>
                  <a:lnTo>
                    <a:pt x="435356" y="937641"/>
                  </a:lnTo>
                  <a:cubicBezTo>
                    <a:pt x="392049" y="964057"/>
                    <a:pt x="346329" y="1067435"/>
                    <a:pt x="346329" y="1120394"/>
                  </a:cubicBezTo>
                  <a:lnTo>
                    <a:pt x="346329" y="2062861"/>
                  </a:lnTo>
                  <a:cubicBezTo>
                    <a:pt x="288544" y="1966722"/>
                    <a:pt x="209169" y="1882521"/>
                    <a:pt x="117856" y="1836928"/>
                  </a:cubicBezTo>
                  <a:lnTo>
                    <a:pt x="0" y="1776730"/>
                  </a:lnTo>
                  <a:lnTo>
                    <a:pt x="0" y="1120394"/>
                  </a:lnTo>
                  <a:cubicBezTo>
                    <a:pt x="0" y="927989"/>
                    <a:pt x="125095" y="706882"/>
                    <a:pt x="276606" y="629920"/>
                  </a:cubicBezTo>
                  <a:lnTo>
                    <a:pt x="1508252" y="0"/>
                  </a:lnTo>
                  <a:cubicBezTo>
                    <a:pt x="1549146" y="115443"/>
                    <a:pt x="1616456" y="213995"/>
                    <a:pt x="1700657" y="2933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779211" y="5544117"/>
            <a:ext cx="1408589" cy="1271009"/>
            <a:chOff x="0" y="0"/>
            <a:chExt cx="2624400" cy="2271600"/>
          </a:xfrm>
          <a:solidFill>
            <a:schemeClr val="accent3">
              <a:lumMod val="50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24455" cy="2271649"/>
            </a:xfrm>
            <a:custGeom>
              <a:avLst/>
              <a:gdLst/>
              <a:ahLst/>
              <a:cxnLst/>
              <a:rect l="l" t="t" r="r" b="b"/>
              <a:pathLst>
                <a:path w="2624455" h="2271649">
                  <a:moveTo>
                    <a:pt x="1967738" y="0"/>
                  </a:moveTo>
                  <a:lnTo>
                    <a:pt x="654304" y="0"/>
                  </a:lnTo>
                  <a:lnTo>
                    <a:pt x="0" y="1137031"/>
                  </a:lnTo>
                  <a:lnTo>
                    <a:pt x="654304" y="2271649"/>
                  </a:lnTo>
                  <a:lnTo>
                    <a:pt x="1967738" y="2271649"/>
                  </a:lnTo>
                  <a:lnTo>
                    <a:pt x="2624455" y="1137031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504119" y="189476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578627" y="298051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268835" y="4078074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1268835" y="651622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578626" y="537702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342298" y="237659"/>
            <a:ext cx="14462493" cy="929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13"/>
              </a:lnSpc>
            </a:pPr>
            <a:r>
              <a:rPr lang="en-US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ОСНОВНЫЕ ПРИНЦИПЫ ОСМС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  <a:endParaRPr lang="en-US"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BF552B4-A0AF-4AD9-AD38-5D5F741EC9BD}"/>
              </a:ext>
            </a:extLst>
          </p:cNvPr>
          <p:cNvGrpSpPr/>
          <p:nvPr/>
        </p:nvGrpSpPr>
        <p:grpSpPr>
          <a:xfrm>
            <a:off x="1378670" y="2078968"/>
            <a:ext cx="9556489" cy="6265587"/>
            <a:chOff x="840255" y="2162850"/>
            <a:chExt cx="9556489" cy="6265587"/>
          </a:xfrm>
        </p:grpSpPr>
        <p:grpSp>
          <p:nvGrpSpPr>
            <p:cNvPr id="49" name="Group 49"/>
            <p:cNvGrpSpPr/>
            <p:nvPr/>
          </p:nvGrpSpPr>
          <p:grpSpPr>
            <a:xfrm>
              <a:off x="894298" y="2262055"/>
              <a:ext cx="1083508" cy="555691"/>
              <a:chOff x="0" y="-53406"/>
              <a:chExt cx="812800" cy="7651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37996" y="-53406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2408557" y="3225253"/>
              <a:ext cx="777838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Обязательность уплаты отчислений и (или) взносов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900077" y="3332129"/>
              <a:ext cx="1083508" cy="555691"/>
              <a:chOff x="0" y="-14601"/>
              <a:chExt cx="812800" cy="76517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52051" y="-14601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408652" y="2162850"/>
              <a:ext cx="753330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9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Соблюдение и исполнение законодательства РК об ОСМС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869680" y="4374022"/>
              <a:ext cx="1083508" cy="555690"/>
              <a:chOff x="-32876" y="-177243"/>
              <a:chExt cx="812800" cy="76517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32876" y="-151707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14300" y="-177243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363268" y="5451159"/>
              <a:ext cx="796784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Доступность и качество оказываемой медицинской помощи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368336" y="4295039"/>
              <a:ext cx="7758182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Солидарная ответственность государства, работодателей и граждан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872744" y="6679914"/>
              <a:ext cx="1083508" cy="555691"/>
              <a:chOff x="-30578" y="-66675"/>
              <a:chExt cx="812800" cy="76517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-30578" y="-11856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solidFill>
                    <a:sysClr val="windowText" lastClr="00000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14300" y="-66675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363268" y="6555134"/>
              <a:ext cx="7815528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Использование активов Фонда исключительно на оказание медицинской помощи в системе ОСМС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98" name="Group 60">
              <a:extLst>
                <a:ext uri="{FF2B5EF4-FFF2-40B4-BE49-F238E27FC236}">
                  <a16:creationId xmlns:a16="http://schemas.microsoft.com/office/drawing/2014/main" id="{3D871AA4-2FAD-4B05-8A3C-6F6020572590}"/>
                </a:ext>
              </a:extLst>
            </p:cNvPr>
            <p:cNvGrpSpPr/>
            <p:nvPr/>
          </p:nvGrpSpPr>
          <p:grpSpPr>
            <a:xfrm>
              <a:off x="840255" y="7872745"/>
              <a:ext cx="1083508" cy="555692"/>
              <a:chOff x="-54950" y="-311370"/>
              <a:chExt cx="812800" cy="765174"/>
            </a:xfrm>
          </p:grpSpPr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D4BAD0B6-1FD1-4D29-BDC3-605E44338EFB}"/>
                  </a:ext>
                </a:extLst>
              </p:cNvPr>
              <p:cNvSpPr/>
              <p:nvPr/>
            </p:nvSpPr>
            <p:spPr>
              <a:xfrm>
                <a:off x="-54950" y="-260892"/>
                <a:ext cx="812800" cy="6985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0" name="TextBox 62">
                <a:extLst>
                  <a:ext uri="{FF2B5EF4-FFF2-40B4-BE49-F238E27FC236}">
                    <a16:creationId xmlns:a16="http://schemas.microsoft.com/office/drawing/2014/main" id="{F330E3E3-0239-48D3-A550-5A290E04E889}"/>
                  </a:ext>
                </a:extLst>
              </p:cNvPr>
              <p:cNvSpPr txBox="1"/>
              <p:nvPr/>
            </p:nvSpPr>
            <p:spPr>
              <a:xfrm>
                <a:off x="93725" y="-311370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  <a:r>
                  <a:rPr lang="ru-RU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6</a:t>
                </a:r>
                <a:endParaRPr lang="en-US" sz="3600" b="1" spc="168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TextBox 58">
              <a:extLst>
                <a:ext uri="{FF2B5EF4-FFF2-40B4-BE49-F238E27FC236}">
                  <a16:creationId xmlns:a16="http://schemas.microsoft.com/office/drawing/2014/main" id="{F2948559-26DD-4F1E-9EEA-5070C25616AE}"/>
                </a:ext>
              </a:extLst>
            </p:cNvPr>
            <p:cNvSpPr txBox="1"/>
            <p:nvPr/>
          </p:nvSpPr>
          <p:spPr>
            <a:xfrm>
              <a:off x="2388210" y="8043716"/>
              <a:ext cx="800853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Гласность деятельности Фонда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C292E0CE-35B9-4743-86EC-BD03E8F05E76}"/>
              </a:ext>
            </a:extLst>
          </p:cNvPr>
          <p:cNvGrpSpPr/>
          <p:nvPr/>
        </p:nvGrpSpPr>
        <p:grpSpPr>
          <a:xfrm>
            <a:off x="14779211" y="7109559"/>
            <a:ext cx="1401423" cy="1190492"/>
            <a:chOff x="0" y="0"/>
            <a:chExt cx="2624400" cy="2268720"/>
          </a:xfrm>
          <a:solidFill>
            <a:srgbClr val="002060"/>
          </a:solidFill>
        </p:grpSpPr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9D258DF-FD91-4FBB-B8C2-2F3383C8650D}"/>
                </a:ext>
              </a:extLst>
            </p:cNvPr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09" name="TextBox 56">
            <a:extLst>
              <a:ext uri="{FF2B5EF4-FFF2-40B4-BE49-F238E27FC236}">
                <a16:creationId xmlns:a16="http://schemas.microsoft.com/office/drawing/2014/main" id="{F7DD519A-B2B4-44A6-BDE2-96CB2E89760E}"/>
              </a:ext>
            </a:extLst>
          </p:cNvPr>
          <p:cNvSpPr txBox="1"/>
          <p:nvPr/>
        </p:nvSpPr>
        <p:spPr>
          <a:xfrm>
            <a:off x="14591447" y="6920528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reeform 65">
            <a:extLst>
              <a:ext uri="{FF2B5EF4-FFF2-40B4-BE49-F238E27FC236}">
                <a16:creationId xmlns:a16="http://schemas.microsoft.com/office/drawing/2014/main" id="{F9C6E03F-DCCD-4CFC-8B27-788F1E10C9F9}"/>
              </a:ext>
            </a:extLst>
          </p:cNvPr>
          <p:cNvSpPr/>
          <p:nvPr/>
        </p:nvSpPr>
        <p:spPr>
          <a:xfrm>
            <a:off x="1403926" y="5498363"/>
            <a:ext cx="1083508" cy="507270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LID4096"/>
          </a:p>
        </p:txBody>
      </p:sp>
      <p:sp>
        <p:nvSpPr>
          <p:cNvPr id="111" name="TextBox 66">
            <a:extLst>
              <a:ext uri="{FF2B5EF4-FFF2-40B4-BE49-F238E27FC236}">
                <a16:creationId xmlns:a16="http://schemas.microsoft.com/office/drawing/2014/main" id="{F2693933-79A0-4246-BAED-58B951267082}"/>
              </a:ext>
            </a:extLst>
          </p:cNvPr>
          <p:cNvSpPr txBox="1"/>
          <p:nvPr/>
        </p:nvSpPr>
        <p:spPr>
          <a:xfrm>
            <a:off x="1563528" y="5467296"/>
            <a:ext cx="778771" cy="5556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619"/>
              </a:lnSpc>
            </a:pPr>
            <a:r>
              <a:rPr lang="en-US" sz="3600" b="1" spc="16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EF78527-848D-4BBA-B935-40C842037CC7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8" name="object 4">
            <a:extLst>
              <a:ext uri="{FF2B5EF4-FFF2-40B4-BE49-F238E27FC236}">
                <a16:creationId xmlns:a16="http://schemas.microsoft.com/office/drawing/2014/main" id="{18630783-85EC-4B24-97FA-0160D051EA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99A6A-B889-46A5-A50D-08A904DDA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40" y="870989"/>
            <a:ext cx="2054654" cy="205465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B6DEA0-C03E-4F55-B071-44574F0C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961D5C-5772-4AE6-8D16-F8512AA7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7" y="18526"/>
            <a:ext cx="15773400" cy="1177388"/>
          </a:xfrm>
        </p:spPr>
        <p:txBody>
          <a:bodyPr/>
          <a:lstStyle/>
          <a:p>
            <a:r>
              <a:rPr lang="ru-RU" sz="36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Какие категории освобождены от уплаты взносов и отчислений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5765-476E-4CC1-B967-C375C3AD08C3}"/>
              </a:ext>
            </a:extLst>
          </p:cNvPr>
          <p:cNvSpPr txBox="1"/>
          <p:nvPr/>
        </p:nvSpPr>
        <p:spPr>
          <a:xfrm>
            <a:off x="983915" y="1087021"/>
            <a:ext cx="16487086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7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14 категорий граждан РК взносы на ОСМС оплачиваются </a:t>
            </a:r>
            <a:r>
              <a:rPr lang="ru-RU" sz="2700" b="1" u="sng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 средств </a:t>
            </a:r>
          </a:p>
          <a:p>
            <a:pPr algn="l"/>
            <a:r>
              <a:rPr lang="ru-RU" sz="2700" b="1" u="sng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республиканского бюджета</a:t>
            </a:r>
            <a:r>
              <a:rPr lang="ru-RU" sz="27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в их числе:</a:t>
            </a:r>
          </a:p>
          <a:p>
            <a:pPr algn="l"/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дети</a:t>
            </a:r>
          </a:p>
          <a:p>
            <a:pPr algn="l"/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неработающие беременные женщины</a:t>
            </a:r>
          </a:p>
          <a:p>
            <a:pPr algn="l"/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неработающее лицо, воспитывающее ребенка до достижения им возраста 3 лет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лица, находящиеся в отпусках в связи с беременностью и родами, по уходу за ребенком до достижения им возраста 3 лет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неработающие лица, осуществляющие уход за ребенком с инвалидностью</a:t>
            </a:r>
            <a:b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неработающие, ухаживающие за лицом с инвалидностью первой группы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получатели пенсионных выплат, в том числе ветераны Великой Отечественной войны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лица, отбывающие наказание по приговору суда в учреждениях УИС (за исключением учреждений минимальной безопасности)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лица, содержащиеся в следственных изоляторах, а также неработающие лица, к которым применена мера пресечения в виде домашнего ареста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неработающие 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кандасы</a:t>
            </a:r>
            <a:endParaRPr lang="ru-RU" sz="2100" dirty="0">
              <a:solidFill>
                <a:srgbClr val="034C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многодетные матери, награжденные орденами «Алтын 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Күміс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«Мать-героиня», или «Материнская слава» I и II степени 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лица с инвалидностью 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студенты и школьники очной формы обучения (среднее, техническое, профессиональное, высшее образование, послевузовское)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 неработающие получатели государственной адресной социальной помощи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89FA9-C44B-4551-843E-4C57EC460656}"/>
              </a:ext>
            </a:extLst>
          </p:cNvPr>
          <p:cNvSpPr txBox="1"/>
          <p:nvPr/>
        </p:nvSpPr>
        <p:spPr>
          <a:xfrm>
            <a:off x="1143000" y="6857832"/>
            <a:ext cx="14341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2 категории граждан РК взносы на ОСМС оплачиваются </a:t>
            </a:r>
            <a:r>
              <a:rPr lang="ru-RU" sz="2700" b="1" u="sng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 средств местного бюджета, в их числе: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1CE9-7D39-421F-B328-2CE47BC40976}"/>
              </a:ext>
            </a:extLst>
          </p:cNvPr>
          <p:cNvSpPr txBox="1"/>
          <p:nvPr/>
        </p:nvSpPr>
        <p:spPr>
          <a:xfrm>
            <a:off x="967427" y="7823267"/>
            <a:ext cx="158989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зарегистрированные в качестве безработных, за исключением лиц, трудоустроенных на субсидируемые рабочие места или направленных на профессиональное обучение на рабочем месте у работодателя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неработающие лица, не отчисляющие обязательные пенсионные взносы в течение последних трех месяцев и относящиеся к кризисному или экстренному уровню социального благополучия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B67A6F-EE73-44B0-9D28-E2382C8A8424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82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7655" y="215830"/>
            <a:ext cx="15537411" cy="967573"/>
          </a:xfrm>
          <a:prstGeom prst="rect">
            <a:avLst/>
          </a:prstGeom>
        </p:spPr>
        <p:txBody>
          <a:bodyPr vert="horz" wrap="square" lIns="0" tIns="196215" rIns="0" bIns="0" rtlCol="0" anchor="ctr">
            <a:spAutoFit/>
          </a:bodyPr>
          <a:lstStyle/>
          <a:p>
            <a:pPr marL="19050" marR="7620">
              <a:spcBef>
                <a:spcPts val="0"/>
              </a:spcBef>
            </a:pP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Платежи на ОСМС в 202</a:t>
            </a:r>
            <a:r>
              <a:rPr lang="en-US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году</a:t>
            </a:r>
            <a:endParaRPr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BDE816F6-BFA9-487C-9F75-2D15E77AF2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BB3E3-7A52-48CB-9BDB-E139B83ACB06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C44E9-17C7-4501-A871-7599A559D076}"/>
              </a:ext>
            </a:extLst>
          </p:cNvPr>
          <p:cNvSpPr txBox="1"/>
          <p:nvPr/>
        </p:nvSpPr>
        <p:spPr>
          <a:xfrm>
            <a:off x="2561120" y="1426304"/>
            <a:ext cx="459617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ru-RU" sz="4800" b="1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2,2 </a:t>
            </a:r>
          </a:p>
          <a:p>
            <a:pPr algn="ctr" defTabSz="1371600">
              <a:defRPr/>
            </a:pP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млн.</a:t>
            </a:r>
            <a:r>
              <a:rPr lang="en-US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 </a:t>
            </a: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человек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5F3FBAD-7E8F-47BD-9051-E9D0AC8EED63}"/>
              </a:ext>
            </a:extLst>
          </p:cNvPr>
          <p:cNvSpPr/>
          <p:nvPr/>
        </p:nvSpPr>
        <p:spPr>
          <a:xfrm>
            <a:off x="393872" y="1265881"/>
            <a:ext cx="16951194" cy="8726714"/>
          </a:xfrm>
          <a:prstGeom prst="roundRect">
            <a:avLst>
              <a:gd name="adj" fmla="val 1534"/>
            </a:avLst>
          </a:prstGeom>
          <a:solidFill>
            <a:schemeClr val="bg2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65781C-87FC-449C-B3F2-A1196EB2FA40}"/>
              </a:ext>
            </a:extLst>
          </p:cNvPr>
          <p:cNvSpPr txBox="1"/>
          <p:nvPr/>
        </p:nvSpPr>
        <p:spPr>
          <a:xfrm>
            <a:off x="607969" y="1850040"/>
            <a:ext cx="334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713EF2-EAEB-4DCD-B256-55E3C516990E}"/>
              </a:ext>
            </a:extLst>
          </p:cNvPr>
          <p:cNvSpPr txBox="1"/>
          <p:nvPr/>
        </p:nvSpPr>
        <p:spPr>
          <a:xfrm>
            <a:off x="650861" y="3147646"/>
            <a:ext cx="53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по договорам гражданско-правового характера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20702-78A1-4E26-97CD-ECDF2A8A92D3}"/>
              </a:ext>
            </a:extLst>
          </p:cNvPr>
          <p:cNvSpPr txBox="1"/>
          <p:nvPr/>
        </p:nvSpPr>
        <p:spPr>
          <a:xfrm>
            <a:off x="574839" y="4562242"/>
            <a:ext cx="4645743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и лица, занимающиеся частной практикой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33E943-52D1-4CC0-9EBD-40CFAC0287C9}"/>
              </a:ext>
            </a:extLst>
          </p:cNvPr>
          <p:cNvSpPr txBox="1"/>
          <p:nvPr/>
        </p:nvSpPr>
        <p:spPr>
          <a:xfrm>
            <a:off x="581465" y="5942572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Самостоятельные плательщики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5DB220-B1E7-4EA7-92D5-1D9886A20D0E}"/>
              </a:ext>
            </a:extLst>
          </p:cNvPr>
          <p:cNvSpPr/>
          <p:nvPr/>
        </p:nvSpPr>
        <p:spPr>
          <a:xfrm>
            <a:off x="6432805" y="1449032"/>
            <a:ext cx="10671197" cy="1453424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Отчисления (121 КНП) - 3% от дохода работника, за счет работодателя Объект исчисления не более 40 МЗП (3,4 млн. тенге)</a:t>
            </a: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Взносы (122 КНП) – 2% из заработной платы работника </a:t>
            </a: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Объект ис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сления не более 20 МЗП (1,7 млн. тенге)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561ADC1-592D-4A09-9FF7-CD827A53B221}"/>
              </a:ext>
            </a:extLst>
          </p:cNvPr>
          <p:cNvSpPr/>
          <p:nvPr/>
        </p:nvSpPr>
        <p:spPr>
          <a:xfrm>
            <a:off x="6467168" y="3124814"/>
            <a:ext cx="10693580" cy="1152080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- 2% от дохода</a:t>
            </a: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исчисления не более 20 минимальных заработных плат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99D4E80-8786-43A1-A7F8-E6AE3AC22CB4}"/>
              </a:ext>
            </a:extLst>
          </p:cNvPr>
          <p:cNvSpPr/>
          <p:nvPr/>
        </p:nvSpPr>
        <p:spPr>
          <a:xfrm>
            <a:off x="6489289" y="4495375"/>
            <a:ext cx="10700957" cy="987686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/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 defTabSz="1371600">
              <a:defRPr/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- 5% от 1,4 Минимальной заработной платы - 5950 тенге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A4D5460-1A3D-45A6-979D-CA60BA5693A1}"/>
              </a:ext>
            </a:extLst>
          </p:cNvPr>
          <p:cNvSpPr/>
          <p:nvPr/>
        </p:nvSpPr>
        <p:spPr>
          <a:xfrm>
            <a:off x="6485085" y="5701540"/>
            <a:ext cx="10709361" cy="1043531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 - 5% от минимальной заработной платы - 4250 тенге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4E3F926-B1B2-4A3F-B744-2A92B2147B59}"/>
              </a:ext>
            </a:extLst>
          </p:cNvPr>
          <p:cNvSpPr/>
          <p:nvPr/>
        </p:nvSpPr>
        <p:spPr>
          <a:xfrm>
            <a:off x="6481914" y="6963550"/>
            <a:ext cx="10715703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 от дохода работника, перечисляется одной суммой. Государственная корпорация направляет на отчисления ОСМС – 12,</a:t>
            </a:r>
            <a:r>
              <a:rPr lang="en-US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на взносы - 8,</a:t>
            </a:r>
            <a:r>
              <a:rPr lang="en-US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en-US" sz="21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1A6A85BC-8674-4B87-AA98-1FDE23F1C3BD}"/>
              </a:ext>
            </a:extLst>
          </p:cNvPr>
          <p:cNvSpPr/>
          <p:nvPr/>
        </p:nvSpPr>
        <p:spPr>
          <a:xfrm>
            <a:off x="6467168" y="8463439"/>
            <a:ext cx="10752573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– 1% от дохода полученные за месяц осуществления деятельности в рамках применяемого режима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AF77AB-4A17-4BDA-9F47-752113D03305}"/>
              </a:ext>
            </a:extLst>
          </p:cNvPr>
          <p:cNvSpPr txBox="1"/>
          <p:nvPr/>
        </p:nvSpPr>
        <p:spPr>
          <a:xfrm>
            <a:off x="574839" y="7400449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Плательщики единого платежа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E61FB1-A1F4-4DEE-85AF-072A9DDF498D}"/>
              </a:ext>
            </a:extLst>
          </p:cNvPr>
          <p:cNvSpPr txBox="1"/>
          <p:nvPr/>
        </p:nvSpPr>
        <p:spPr>
          <a:xfrm>
            <a:off x="545022" y="8409901"/>
            <a:ext cx="5469095" cy="164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лица, применяющие специальный налоговый режим для самозанятых (платформенная занятость)</a:t>
            </a:r>
          </a:p>
        </p:txBody>
      </p:sp>
    </p:spTree>
    <p:extLst>
      <p:ext uri="{BB962C8B-B14F-4D97-AF65-F5344CB8AC3E}">
        <p14:creationId xmlns:p14="http://schemas.microsoft.com/office/powerpoint/2010/main" val="258463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4800600" y="1982331"/>
            <a:ext cx="117901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Статус потребителя медицинских услуг (застрахован)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 наличии непрерывных ежемесячных поступлений взносов и (или) отчислений за последние 12 месяцев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Освобожденные от уплаты платежей на ОСМС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4800601" y="5180085"/>
            <a:ext cx="11582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Причины отсутствия статуса застрахованности</a:t>
            </a:r>
            <a:r>
              <a:rPr lang="en-US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Имеются неуплаченные периоды за последние 12 месяцев (сезонный работник, длительный больничный, при переходе на другую работу)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Неполный платеж (отсутствуют взносы работников)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Некорректно уплачен период длительного отпуска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актуализировалась льготная категория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69DA7-349C-4FA9-8450-05DFC7DEAE01}"/>
              </a:ext>
            </a:extLst>
          </p:cNvPr>
          <p:cNvSpPr txBox="1"/>
          <p:nvPr/>
        </p:nvSpPr>
        <p:spPr>
          <a:xfrm>
            <a:off x="3124200" y="335459"/>
            <a:ext cx="122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Присвоение статуса застрахованности </a:t>
            </a:r>
          </a:p>
        </p:txBody>
      </p:sp>
      <p:pic>
        <p:nvPicPr>
          <p:cNvPr id="10" name="object 53">
            <a:extLst>
              <a:ext uri="{FF2B5EF4-FFF2-40B4-BE49-F238E27FC236}">
                <a16:creationId xmlns:a16="http://schemas.microsoft.com/office/drawing/2014/main" id="{E3FCA586-4396-46FF-A78E-5AAF0527AF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254" y="1807730"/>
            <a:ext cx="1344119" cy="1344029"/>
          </a:xfrm>
          <a:prstGeom prst="rect">
            <a:avLst/>
          </a:prstGeom>
        </p:spPr>
      </p:pic>
      <p:sp>
        <p:nvSpPr>
          <p:cNvPr id="12" name="object 54">
            <a:extLst>
              <a:ext uri="{FF2B5EF4-FFF2-40B4-BE49-F238E27FC236}">
                <a16:creationId xmlns:a16="http://schemas.microsoft.com/office/drawing/2014/main" id="{6B07BBF7-716F-42E5-BD75-1613DFCB6F42}"/>
              </a:ext>
            </a:extLst>
          </p:cNvPr>
          <p:cNvSpPr txBox="1"/>
          <p:nvPr/>
        </p:nvSpPr>
        <p:spPr>
          <a:xfrm>
            <a:off x="1330996" y="3420623"/>
            <a:ext cx="2076634" cy="754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С</a:t>
            </a:r>
            <a:r>
              <a:rPr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татус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b="1" spc="-175" dirty="0">
                <a:solidFill>
                  <a:srgbClr val="385622"/>
                </a:solidFill>
                <a:latin typeface="Arial"/>
                <a:cs typeface="Arial"/>
              </a:rPr>
              <a:t>«Застрахован»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object 53">
            <a:extLst>
              <a:ext uri="{FF2B5EF4-FFF2-40B4-BE49-F238E27FC236}">
                <a16:creationId xmlns:a16="http://schemas.microsoft.com/office/drawing/2014/main" id="{C7D236F7-D520-439C-907C-7F18099737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312" y="5198619"/>
            <a:ext cx="1344119" cy="1344029"/>
          </a:xfrm>
          <a:prstGeom prst="rect">
            <a:avLst/>
          </a:prstGeom>
        </p:spPr>
      </p:pic>
      <p:sp>
        <p:nvSpPr>
          <p:cNvPr id="15" name="object 54">
            <a:extLst>
              <a:ext uri="{FF2B5EF4-FFF2-40B4-BE49-F238E27FC236}">
                <a16:creationId xmlns:a16="http://schemas.microsoft.com/office/drawing/2014/main" id="{CBDC93B9-61EA-4F05-B6D9-C2866D3816F9}"/>
              </a:ext>
            </a:extLst>
          </p:cNvPr>
          <p:cNvSpPr txBox="1"/>
          <p:nvPr/>
        </p:nvSpPr>
        <p:spPr>
          <a:xfrm>
            <a:off x="1105246" y="6972300"/>
            <a:ext cx="3238154" cy="754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</a:t>
            </a:r>
            <a:r>
              <a:rPr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татус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Нез</a:t>
            </a:r>
            <a:r>
              <a:rPr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астрахован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CA2BE7-3BAB-43CF-809E-9E4F98E4505F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9FDFD00F-9938-49D5-B2C7-0BC0B62BDC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952" y="335235"/>
            <a:ext cx="16340755" cy="504107"/>
          </a:xfrm>
          <a:prstGeom prst="rect">
            <a:avLst/>
          </a:prstGeom>
        </p:spPr>
        <p:txBody>
          <a:bodyPr vert="horz" wrap="square" lIns="0" tIns="11552" rIns="0" bIns="0" rtlCol="0" anchor="ctr">
            <a:spAutoFit/>
          </a:bodyPr>
          <a:lstStyle/>
          <a:p>
            <a:pPr marR="4621" indent="36100">
              <a:spcBef>
                <a:spcPts val="91"/>
              </a:spcBef>
            </a:pP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</a:t>
            </a:r>
            <a:r>
              <a:rPr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kk-KZ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уплаты платежей на ОСМС за время длительных отпусков работников</a:t>
            </a:r>
            <a:endParaRPr sz="32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1987" y="4435370"/>
            <a:ext cx="864662" cy="360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8"/>
              </a:lnSpc>
            </a:pP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</a:t>
            </a:r>
            <a:r>
              <a:rPr sz="1455" b="1" i="1" spc="-18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</a:t>
            </a: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</a:t>
            </a:r>
            <a:r>
              <a:rPr sz="1455" b="1" i="1" spc="-9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чение</a:t>
            </a:r>
            <a:endParaRPr sz="1455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118715" y="4251694"/>
            <a:ext cx="2160212" cy="367352"/>
            <a:chOff x="7763256" y="4689062"/>
            <a:chExt cx="2374900" cy="403860"/>
          </a:xfrm>
        </p:grpSpPr>
        <p:sp>
          <p:nvSpPr>
            <p:cNvPr id="49" name="object 49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2361943" y="167"/>
                  </a:moveTo>
                  <a:lnTo>
                    <a:pt x="-196" y="167"/>
                  </a:lnTo>
                  <a:lnTo>
                    <a:pt x="-196" y="391825"/>
                  </a:lnTo>
                  <a:lnTo>
                    <a:pt x="2361943" y="391825"/>
                  </a:lnTo>
                  <a:lnTo>
                    <a:pt x="2361943" y="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-196" y="391825"/>
                  </a:moveTo>
                  <a:lnTo>
                    <a:pt x="2361943" y="391825"/>
                  </a:lnTo>
                  <a:lnTo>
                    <a:pt x="2361943" y="167"/>
                  </a:lnTo>
                  <a:lnTo>
                    <a:pt x="-196" y="167"/>
                  </a:lnTo>
                  <a:lnTo>
                    <a:pt x="-196" y="39182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3" name="object 5">
            <a:extLst>
              <a:ext uri="{FF2B5EF4-FFF2-40B4-BE49-F238E27FC236}">
                <a16:creationId xmlns:a16="http://schemas.microsoft.com/office/drawing/2014/main" id="{87E98910-A5CD-4261-9A54-48A0BFD5958A}"/>
              </a:ext>
            </a:extLst>
          </p:cNvPr>
          <p:cNvSpPr txBox="1"/>
          <p:nvPr/>
        </p:nvSpPr>
        <p:spPr>
          <a:xfrm>
            <a:off x="695246" y="8387182"/>
            <a:ext cx="17545604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Последствия неправильной уплаты платежей с длительных отпусков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5" name="object 39">
            <a:extLst>
              <a:ext uri="{FF2B5EF4-FFF2-40B4-BE49-F238E27FC236}">
                <a16:creationId xmlns:a16="http://schemas.microsoft.com/office/drawing/2014/main" id="{CE7B074A-DD77-4F97-8411-C804365FD6CA}"/>
              </a:ext>
            </a:extLst>
          </p:cNvPr>
          <p:cNvSpPr txBox="1"/>
          <p:nvPr/>
        </p:nvSpPr>
        <p:spPr>
          <a:xfrm>
            <a:off x="647700" y="8943203"/>
            <a:ext cx="16992599" cy="34759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2" marR="4621" algn="ctr">
              <a:spcBef>
                <a:spcPts val="91"/>
              </a:spcBef>
            </a:pP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Пропущенный взнос не будет учтен для статуса застрахованности, вследствие чего медпомощь в ОСМС будет недоступна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C40B2FBB-80D8-42A9-9C8A-11C2F7D56CAF}"/>
              </a:ext>
            </a:extLst>
          </p:cNvPr>
          <p:cNvSpPr txBox="1"/>
          <p:nvPr/>
        </p:nvSpPr>
        <p:spPr>
          <a:xfrm>
            <a:off x="346973" y="2069101"/>
            <a:ext cx="3048767" cy="4709333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endParaRPr lang="ru-RU"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Возьмем пример: отпуск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 1 июля по 25 августа.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</a:t>
            </a:r>
            <a:r>
              <a:rPr lang="ru-RU" sz="2183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 этот период сумма отпускных исчислена в размере </a:t>
            </a:r>
            <a:r>
              <a:rPr lang="ru-RU" sz="2183" b="1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168 000 тенге </a:t>
            </a:r>
          </a:p>
          <a:p>
            <a:pPr marL="11552" algn="ctr">
              <a:spcBef>
                <a:spcPts val="86"/>
              </a:spcBef>
            </a:pPr>
            <a:r>
              <a:rPr lang="ru-RU" sz="2183" b="1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(за 56 дней)</a:t>
            </a: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sz="1819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F74C497C-BD60-44A1-A14D-8D38CE3C284A}"/>
              </a:ext>
            </a:extLst>
          </p:cNvPr>
          <p:cNvSpPr txBox="1"/>
          <p:nvPr/>
        </p:nvSpPr>
        <p:spPr>
          <a:xfrm>
            <a:off x="3790742" y="2083832"/>
            <a:ext cx="2993390" cy="464989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83751" algn="just"/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То есть отпускные исчислены с дохода за 31 день июля и 25 дней августа и соответственно с этих доходов необходимо уплатить взносы и отчисления на ОСМС</a:t>
            </a: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1A34D0F2-9EB2-49BF-B370-073F07030E6E}"/>
              </a:ext>
            </a:extLst>
          </p:cNvPr>
          <p:cNvSpPr txBox="1"/>
          <p:nvPr/>
        </p:nvSpPr>
        <p:spPr>
          <a:xfrm>
            <a:off x="7224353" y="2083832"/>
            <a:ext cx="2398817" cy="464989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Значит доход работника с отпускных за июль составил 93000 тенге, а доход с отпускных за август составил 75000 тенге</a:t>
            </a: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sz="1819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object 3">
            <a:extLst>
              <a:ext uri="{FF2B5EF4-FFF2-40B4-BE49-F238E27FC236}">
                <a16:creationId xmlns:a16="http://schemas.microsoft.com/office/drawing/2014/main" id="{B2F0016C-12C2-49CE-83AB-CA28D44721A0}"/>
              </a:ext>
            </a:extLst>
          </p:cNvPr>
          <p:cNvSpPr txBox="1"/>
          <p:nvPr/>
        </p:nvSpPr>
        <p:spPr>
          <a:xfrm>
            <a:off x="10163895" y="2471657"/>
            <a:ext cx="4893432" cy="224250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Правильно:</a:t>
            </a:r>
            <a:b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</a:b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 приложении к платежному поручению 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1 строка: 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отчисления за июль (КНП 121) – 2790, взносы за июль (КНП 122) -  1860 тенге;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2 строка: 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отчисления за август (КНП 121) –   </a:t>
            </a:r>
          </a:p>
          <a:p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2250, взносы за август (КНП 122) -  1500 тенге </a:t>
            </a:r>
            <a:endParaRPr sz="1819" spc="-5" dirty="0">
              <a:solidFill>
                <a:srgbClr val="3D5D1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4" name="object 3">
            <a:extLst>
              <a:ext uri="{FF2B5EF4-FFF2-40B4-BE49-F238E27FC236}">
                <a16:creationId xmlns:a16="http://schemas.microsoft.com/office/drawing/2014/main" id="{FF038465-4439-4857-938B-C56321E80BCE}"/>
              </a:ext>
            </a:extLst>
          </p:cNvPr>
          <p:cNvSpPr txBox="1"/>
          <p:nvPr/>
        </p:nvSpPr>
        <p:spPr>
          <a:xfrm>
            <a:off x="10230367" y="4935117"/>
            <a:ext cx="4893431" cy="1402658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19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Неправильно:</a:t>
            </a:r>
            <a:b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</a:b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отчисления за июль (КНП 121) – 5040,       </a:t>
            </a:r>
          </a:p>
          <a:p>
            <a:pPr>
              <a:lnSpc>
                <a:spcPct val="100000"/>
              </a:lnSpc>
            </a:pP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взносы за июль (КНП 122) -  3360 тенге;  </a:t>
            </a:r>
          </a:p>
          <a:p>
            <a:pPr>
              <a:lnSpc>
                <a:spcPct val="100000"/>
              </a:lnSpc>
            </a:pP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отчисления и взносы за август не  </a:t>
            </a:r>
          </a:p>
          <a:p>
            <a:pPr>
              <a:lnSpc>
                <a:spcPct val="100000"/>
              </a:lnSpc>
            </a:pP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перечисляются</a:t>
            </a:r>
            <a:endParaRPr sz="1819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897D195-84FC-44D9-86B1-663079510877}"/>
              </a:ext>
            </a:extLst>
          </p:cNvPr>
          <p:cNvSpPr txBox="1"/>
          <p:nvPr/>
        </p:nvSpPr>
        <p:spPr>
          <a:xfrm>
            <a:off x="15121116" y="3147413"/>
            <a:ext cx="1353113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 работника 12 платежей</a:t>
            </a:r>
            <a:endParaRPr sz="1637" b="1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617C11B7-B8B8-40E5-AD69-23D3CACD43CD}"/>
              </a:ext>
            </a:extLst>
          </p:cNvPr>
          <p:cNvSpPr txBox="1"/>
          <p:nvPr/>
        </p:nvSpPr>
        <p:spPr>
          <a:xfrm>
            <a:off x="15123798" y="5183546"/>
            <a:ext cx="1526953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 работника 11 платежей</a:t>
            </a:r>
          </a:p>
        </p:txBody>
      </p:sp>
      <p:sp>
        <p:nvSpPr>
          <p:cNvPr id="61" name="object 55">
            <a:extLst>
              <a:ext uri="{FF2B5EF4-FFF2-40B4-BE49-F238E27FC236}">
                <a16:creationId xmlns:a16="http://schemas.microsoft.com/office/drawing/2014/main" id="{FA42A5C8-BEB5-4A62-8024-D9C66D959AA6}"/>
              </a:ext>
            </a:extLst>
          </p:cNvPr>
          <p:cNvSpPr txBox="1"/>
          <p:nvPr/>
        </p:nvSpPr>
        <p:spPr>
          <a:xfrm>
            <a:off x="16903103" y="3185070"/>
            <a:ext cx="1247609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Статус </a:t>
            </a:r>
          </a:p>
          <a:p>
            <a:pPr algn="ctr">
              <a:spcBef>
                <a:spcPts val="91"/>
              </a:spcBef>
            </a:pPr>
            <a:r>
              <a:rPr lang="ru-RU" sz="1637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застрахован </a:t>
            </a:r>
            <a:endParaRPr sz="1637" dirty="0">
              <a:solidFill>
                <a:srgbClr val="3D5D1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64" name="object 55">
            <a:extLst>
              <a:ext uri="{FF2B5EF4-FFF2-40B4-BE49-F238E27FC236}">
                <a16:creationId xmlns:a16="http://schemas.microsoft.com/office/drawing/2014/main" id="{4D7433D7-E470-49C3-B1B8-7984070D9110}"/>
              </a:ext>
            </a:extLst>
          </p:cNvPr>
          <p:cNvSpPr txBox="1"/>
          <p:nvPr/>
        </p:nvSpPr>
        <p:spPr>
          <a:xfrm>
            <a:off x="16763428" y="5105888"/>
            <a:ext cx="1456057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Статус </a:t>
            </a:r>
          </a:p>
          <a:p>
            <a:pPr>
              <a:spcBef>
                <a:spcPts val="91"/>
              </a:spcBef>
            </a:pPr>
            <a:r>
              <a:rPr lang="ru-RU" sz="1637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незастрахован</a:t>
            </a:r>
            <a:r>
              <a:rPr lang="ru-RU" sz="1637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endParaRPr sz="1637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6" name="object 5">
            <a:extLst>
              <a:ext uri="{FF2B5EF4-FFF2-40B4-BE49-F238E27FC236}">
                <a16:creationId xmlns:a16="http://schemas.microsoft.com/office/drawing/2014/main" id="{FDB444D0-EDDA-42E4-B2D7-D4FDE7C9DB9C}"/>
              </a:ext>
            </a:extLst>
          </p:cNvPr>
          <p:cNvSpPr txBox="1"/>
          <p:nvPr/>
        </p:nvSpPr>
        <p:spPr>
          <a:xfrm>
            <a:off x="311736" y="1343797"/>
            <a:ext cx="17809159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Длительный отпуск у отдельных категорий работников составляет 56 дней 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1F962B72-7AE7-42DA-8D8A-2BB0CA495290}"/>
              </a:ext>
            </a:extLst>
          </p:cNvPr>
          <p:cNvSpPr/>
          <p:nvPr/>
        </p:nvSpPr>
        <p:spPr>
          <a:xfrm rot="5400000">
            <a:off x="9467463" y="3211238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3745AEDE-B306-4B84-A8E5-F9F65A7E2ED6}"/>
              </a:ext>
            </a:extLst>
          </p:cNvPr>
          <p:cNvSpPr/>
          <p:nvPr/>
        </p:nvSpPr>
        <p:spPr>
          <a:xfrm rot="5400000">
            <a:off x="9556066" y="5536220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60ADB2A2-4BC3-477A-8077-55E0882855F5}"/>
              </a:ext>
            </a:extLst>
          </p:cNvPr>
          <p:cNvSpPr/>
          <p:nvPr/>
        </p:nvSpPr>
        <p:spPr>
          <a:xfrm rot="5400000">
            <a:off x="16582653" y="3319861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50CF3723-CC8D-4E21-B74D-3A2644FBF94C}"/>
              </a:ext>
            </a:extLst>
          </p:cNvPr>
          <p:cNvSpPr/>
          <p:nvPr/>
        </p:nvSpPr>
        <p:spPr>
          <a:xfrm rot="5400000">
            <a:off x="16486630" y="5400736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F7CABB91-B655-433A-BFC3-7C4CDE964036}"/>
              </a:ext>
            </a:extLst>
          </p:cNvPr>
          <p:cNvSpPr/>
          <p:nvPr/>
        </p:nvSpPr>
        <p:spPr>
          <a:xfrm rot="5400000">
            <a:off x="6590821" y="4270874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BAC68C66-5FDB-4A5A-80BF-2C5D2A7BC521}"/>
              </a:ext>
            </a:extLst>
          </p:cNvPr>
          <p:cNvSpPr/>
          <p:nvPr/>
        </p:nvSpPr>
        <p:spPr>
          <a:xfrm rot="5400000">
            <a:off x="3172228" y="4272261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CB92C15-B8FE-4819-8956-438C9B2238F9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object 4">
            <a:extLst>
              <a:ext uri="{FF2B5EF4-FFF2-40B4-BE49-F238E27FC236}">
                <a16:creationId xmlns:a16="http://schemas.microsoft.com/office/drawing/2014/main" id="{6F07412A-7DFA-4A42-89A4-265F144715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559" y="315823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0">
            <a:extLst>
              <a:ext uri="{FF2B5EF4-FFF2-40B4-BE49-F238E27FC236}">
                <a16:creationId xmlns:a16="http://schemas.microsoft.com/office/drawing/2014/main" id="{0116CE60-83CD-4D0A-A8B1-DB3A471F46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0" y="2476500"/>
            <a:ext cx="5430297" cy="1028627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47DF91C-4658-4477-BA00-0E79F201F624}"/>
              </a:ext>
            </a:extLst>
          </p:cNvPr>
          <p:cNvSpPr txBox="1">
            <a:spLocks/>
          </p:cNvSpPr>
          <p:nvPr/>
        </p:nvSpPr>
        <p:spPr>
          <a:xfrm>
            <a:off x="2021922" y="935783"/>
            <a:ext cx="15802054" cy="9930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827FCDE5-8BE6-464A-832E-D57AACB3D4E4}"/>
              </a:ext>
            </a:extLst>
          </p:cNvPr>
          <p:cNvSpPr txBox="1">
            <a:spLocks/>
          </p:cNvSpPr>
          <p:nvPr/>
        </p:nvSpPr>
        <p:spPr>
          <a:xfrm>
            <a:off x="1278835" y="210364"/>
            <a:ext cx="13294278" cy="824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 УПЛАТЫ ПЛАТЕЖЕЙ НА ОСМС ЗА БОЛЬНИЧНЫЕ </a:t>
            </a:r>
          </a:p>
          <a:p>
            <a:endParaRPr lang="ru-RU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55">
            <a:extLst>
              <a:ext uri="{FF2B5EF4-FFF2-40B4-BE49-F238E27FC236}">
                <a16:creationId xmlns:a16="http://schemas.microsoft.com/office/drawing/2014/main" id="{A167ECFC-37C8-4B44-9BD5-F2AD18D93A9E}"/>
              </a:ext>
            </a:extLst>
          </p:cNvPr>
          <p:cNvSpPr/>
          <p:nvPr/>
        </p:nvSpPr>
        <p:spPr>
          <a:xfrm>
            <a:off x="2190621" y="2019299"/>
            <a:ext cx="2381379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Больничный за период с июля по сентябрь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45D6BC-CD04-48F8-97B1-847E65DA9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" y="1036551"/>
            <a:ext cx="1345090" cy="3627899"/>
          </a:xfrm>
          <a:prstGeom prst="rect">
            <a:avLst/>
          </a:prstGeom>
        </p:spPr>
      </p:pic>
      <p:pic>
        <p:nvPicPr>
          <p:cNvPr id="2050" name="Picture 2" descr="Пнг Бухгалтер 29 фото">
            <a:extLst>
              <a:ext uri="{FF2B5EF4-FFF2-40B4-BE49-F238E27FC236}">
                <a16:creationId xmlns:a16="http://schemas.microsoft.com/office/drawing/2014/main" id="{BFFF0685-BAF2-4AB3-A105-4FE65092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60235"/>
            <a:ext cx="2629865" cy="35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55">
            <a:extLst>
              <a:ext uri="{FF2B5EF4-FFF2-40B4-BE49-F238E27FC236}">
                <a16:creationId xmlns:a16="http://schemas.microsoft.com/office/drawing/2014/main" id="{D5E64023-69DB-4CE6-B975-1487B1FF91C3}"/>
              </a:ext>
            </a:extLst>
          </p:cNvPr>
          <p:cNvSpPr/>
          <p:nvPr/>
        </p:nvSpPr>
        <p:spPr>
          <a:xfrm>
            <a:off x="9372600" y="2019299"/>
            <a:ext cx="32004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Выплачивает в сентябре выплату по больничному листу за период с июля по сентябрь</a:t>
            </a: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51D0B1EF-57B9-49FB-A903-98E88237DBC4}"/>
              </a:ext>
            </a:extLst>
          </p:cNvPr>
          <p:cNvSpPr/>
          <p:nvPr/>
        </p:nvSpPr>
        <p:spPr>
          <a:xfrm rot="-5400000">
            <a:off x="13407049" y="2633050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Прямоугольник: скругленные углы 55">
            <a:extLst>
              <a:ext uri="{FF2B5EF4-FFF2-40B4-BE49-F238E27FC236}">
                <a16:creationId xmlns:a16="http://schemas.microsoft.com/office/drawing/2014/main" id="{2925047E-4850-4D5A-8CD3-CDAF71712C55}"/>
              </a:ext>
            </a:extLst>
          </p:cNvPr>
          <p:cNvSpPr/>
          <p:nvPr/>
        </p:nvSpPr>
        <p:spPr>
          <a:xfrm>
            <a:off x="14401800" y="2095499"/>
            <a:ext cx="25908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и август работник оплачивает как самостоятельный плательщик</a:t>
            </a:r>
          </a:p>
        </p:txBody>
      </p:sp>
      <p:sp>
        <p:nvSpPr>
          <p:cNvPr id="32" name="Прямоугольник: скругленные углы 55">
            <a:extLst>
              <a:ext uri="{FF2B5EF4-FFF2-40B4-BE49-F238E27FC236}">
                <a16:creationId xmlns:a16="http://schemas.microsoft.com/office/drawing/2014/main" id="{3791D448-E300-489E-921F-E7C60228C3E5}"/>
              </a:ext>
            </a:extLst>
          </p:cNvPr>
          <p:cNvSpPr/>
          <p:nvPr/>
        </p:nvSpPr>
        <p:spPr>
          <a:xfrm>
            <a:off x="2343021" y="6743073"/>
            <a:ext cx="2381379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отпуск без содержания на два месяца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E3E0D3-AC3B-4776-B1F5-0276113E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2" y="5786274"/>
            <a:ext cx="1501709" cy="4050324"/>
          </a:xfrm>
          <a:prstGeom prst="rect">
            <a:avLst/>
          </a:prstGeom>
        </p:spPr>
      </p:pic>
      <p:pic>
        <p:nvPicPr>
          <p:cNvPr id="34" name="Picture 2" descr="Пнг Бухгалтер 29 фото">
            <a:extLst>
              <a:ext uri="{FF2B5EF4-FFF2-40B4-BE49-F238E27FC236}">
                <a16:creationId xmlns:a16="http://schemas.microsoft.com/office/drawing/2014/main" id="{5F48DD78-3A91-42BE-AAC1-643BDB8B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28673"/>
            <a:ext cx="3010865" cy="40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: скругленные углы 55">
            <a:extLst>
              <a:ext uri="{FF2B5EF4-FFF2-40B4-BE49-F238E27FC236}">
                <a16:creationId xmlns:a16="http://schemas.microsoft.com/office/drawing/2014/main" id="{349B9726-247A-4E08-9C23-00E303AC6BE2}"/>
              </a:ext>
            </a:extLst>
          </p:cNvPr>
          <p:cNvSpPr/>
          <p:nvPr/>
        </p:nvSpPr>
        <p:spPr>
          <a:xfrm>
            <a:off x="9525000" y="6743073"/>
            <a:ext cx="32004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вас не будет начисленного дохода и</a:t>
            </a:r>
            <a:r>
              <a:rPr lang="en-US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за вас не будем оплачивать ОСМС  </a:t>
            </a: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D8C67B3B-F328-451F-BDAA-B1BE49BD9704}"/>
              </a:ext>
            </a:extLst>
          </p:cNvPr>
          <p:cNvSpPr/>
          <p:nvPr/>
        </p:nvSpPr>
        <p:spPr>
          <a:xfrm rot="-5400000">
            <a:off x="13559449" y="7356824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Прямоугольник: скругленные углы 55">
            <a:extLst>
              <a:ext uri="{FF2B5EF4-FFF2-40B4-BE49-F238E27FC236}">
                <a16:creationId xmlns:a16="http://schemas.microsoft.com/office/drawing/2014/main" id="{FFD62B68-A294-4F4B-B7BF-964A364C3445}"/>
              </a:ext>
            </a:extLst>
          </p:cNvPr>
          <p:cNvSpPr/>
          <p:nvPr/>
        </p:nvSpPr>
        <p:spPr>
          <a:xfrm>
            <a:off x="14554200" y="6819273"/>
            <a:ext cx="24384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оплачивает как самостоятельный плательщик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DADC343-6D54-4B35-9D0D-D16852F0A707}"/>
              </a:ext>
            </a:extLst>
          </p:cNvPr>
          <p:cNvCxnSpPr/>
          <p:nvPr/>
        </p:nvCxnSpPr>
        <p:spPr>
          <a:xfrm>
            <a:off x="457200" y="4762499"/>
            <a:ext cx="1684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2B7B7EA2-96EF-49B5-AA3E-3A425C1A062C}"/>
              </a:ext>
            </a:extLst>
          </p:cNvPr>
          <p:cNvSpPr txBox="1">
            <a:spLocks/>
          </p:cNvSpPr>
          <p:nvPr/>
        </p:nvSpPr>
        <p:spPr>
          <a:xfrm>
            <a:off x="401930" y="4838700"/>
            <a:ext cx="16798340" cy="1008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 УПЛАТЫ ПЛАТЕЖЕЙ НА ОСМС ЗА ОТПУСКА БЕЗ СОДЕРЖАНИЯ</a:t>
            </a:r>
            <a:endParaRPr lang="ru-RU" sz="4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CC277A-32C4-42C7-9CCC-A1758E7A8135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C8406385-2A26-4191-94DD-E5B5AF2BA1F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517" y="275466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0" y="6591300"/>
            <a:ext cx="1590423" cy="1558855"/>
          </a:xfrm>
          <a:custGeom>
            <a:avLst/>
            <a:gdLst/>
            <a:ahLst/>
            <a:cxnLst/>
            <a:rect l="l" t="t" r="r" b="b"/>
            <a:pathLst>
              <a:path w="6989385" h="6989385">
                <a:moveTo>
                  <a:pt x="0" y="0"/>
                </a:moveTo>
                <a:lnTo>
                  <a:pt x="6989386" y="0"/>
                </a:lnTo>
                <a:lnTo>
                  <a:pt x="6989386" y="6989386"/>
                </a:lnTo>
                <a:lnTo>
                  <a:pt x="0" y="698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82ABB39-204C-42DF-B6C8-235EA109ED86}"/>
              </a:ext>
            </a:extLst>
          </p:cNvPr>
          <p:cNvGrpSpPr/>
          <p:nvPr/>
        </p:nvGrpSpPr>
        <p:grpSpPr>
          <a:xfrm>
            <a:off x="765311" y="3921077"/>
            <a:ext cx="4752951" cy="3399364"/>
            <a:chOff x="1344422" y="2583831"/>
            <a:chExt cx="4000915" cy="3133162"/>
          </a:xfrm>
        </p:grpSpPr>
        <p:sp>
          <p:nvSpPr>
            <p:cNvPr id="8" name="TextBox 8"/>
            <p:cNvSpPr txBox="1"/>
            <p:nvPr/>
          </p:nvSpPr>
          <p:spPr>
            <a:xfrm>
              <a:off x="1588323" y="2583831"/>
              <a:ext cx="3239749" cy="1361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КАК МНЕ ОБРАТИТЬСЯ В ФОНД?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44422" y="3731269"/>
              <a:ext cx="4000915" cy="1985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Мобильное приложение </a:t>
              </a:r>
              <a:r>
                <a:rPr lang="en-US" sz="2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</a:t>
              </a:r>
              <a:endParaRPr lang="kk-KZ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Официальный сайт </a:t>
              </a:r>
              <a:r>
                <a:rPr lang="kk-KZ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Фонда </a:t>
              </a:r>
              <a:r>
                <a:rPr lang="ru-RU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социального медицинского страхования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B648F0F-9B33-434F-81FF-D42EEDCA5B0D}"/>
              </a:ext>
            </a:extLst>
          </p:cNvPr>
          <p:cNvGrpSpPr/>
          <p:nvPr/>
        </p:nvGrpSpPr>
        <p:grpSpPr>
          <a:xfrm>
            <a:off x="6696856" y="1915489"/>
            <a:ext cx="5507805" cy="3259368"/>
            <a:chOff x="1483535" y="6768941"/>
            <a:chExt cx="3861802" cy="2466765"/>
          </a:xfrm>
        </p:grpSpPr>
        <p:sp>
          <p:nvSpPr>
            <p:cNvPr id="10" name="TextBox 10"/>
            <p:cNvSpPr txBox="1"/>
            <p:nvPr/>
          </p:nvSpPr>
          <p:spPr>
            <a:xfrm>
              <a:off x="1495012" y="6768941"/>
              <a:ext cx="2698440" cy="74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КАК МНЕ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kk-KZ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ОПЛАТИТЬ ВЗНОС?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83535" y="7605179"/>
              <a:ext cx="3861802" cy="1630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Любое отделение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банка второго уровня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АО «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Казпочта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»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Мобильные приложения </a:t>
              </a:r>
              <a:r>
                <a:rPr lang="en-US" sz="2000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Kaspi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en-US" sz="2000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Halyk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ru-RU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 Центр Кредит,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Freedom Bank, Bank </a:t>
              </a:r>
              <a:r>
                <a:rPr lang="en-US" sz="2000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Bereke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Через терминалы самообслуживания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Касса 24 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и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Qiwi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кошелек</a:t>
              </a:r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BF5F693-C7C6-4049-ABFB-7A9E61A38E76}"/>
              </a:ext>
            </a:extLst>
          </p:cNvPr>
          <p:cNvSpPr txBox="1">
            <a:spLocks/>
          </p:cNvSpPr>
          <p:nvPr/>
        </p:nvSpPr>
        <p:spPr>
          <a:xfrm>
            <a:off x="3767101" y="447423"/>
            <a:ext cx="9768703" cy="648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КАНАЛЫ СВЯЗИ ДЛЯ НАСЕЛЕНИЯ</a:t>
            </a:r>
            <a:endParaRPr lang="ru-RU" sz="4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2667DED-C708-4A98-A01A-306155F13D89}"/>
              </a:ext>
            </a:extLst>
          </p:cNvPr>
          <p:cNvGrpSpPr/>
          <p:nvPr/>
        </p:nvGrpSpPr>
        <p:grpSpPr>
          <a:xfrm>
            <a:off x="12683948" y="3653176"/>
            <a:ext cx="4939956" cy="3893902"/>
            <a:chOff x="12942663" y="2271496"/>
            <a:chExt cx="3949560" cy="3404218"/>
          </a:xfrm>
        </p:grpSpPr>
        <p:sp>
          <p:nvSpPr>
            <p:cNvPr id="7" name="TextBox 7"/>
            <p:cNvSpPr txBox="1"/>
            <p:nvPr/>
          </p:nvSpPr>
          <p:spPr>
            <a:xfrm>
              <a:off x="12944129" y="2271496"/>
              <a:ext cx="2932024" cy="1291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КАК МНЕ ПРОВЕРИТЬ СВОЙ СТАТУС?</a:t>
              </a:r>
              <a:endPara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942663" y="3523140"/>
              <a:ext cx="3949560" cy="2152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Телеграм-бот 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@SaqtandyruBot</a:t>
              </a:r>
              <a:endParaRPr lang="kk-K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На портале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Egov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(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Здравоохранение  -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&gt;</a:t>
              </a:r>
              <a:r>
                <a: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Информация о медицинских услугах и о перечисленных суммах в ОСМС)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На официальном сайте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Фонда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Мобильное приложение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</a:t>
              </a:r>
              <a:endPara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object 10">
            <a:extLst>
              <a:ext uri="{FF2B5EF4-FFF2-40B4-BE49-F238E27FC236}">
                <a16:creationId xmlns:a16="http://schemas.microsoft.com/office/drawing/2014/main" id="{65A280D7-EE04-41BC-B953-1EFF894F0A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0400" y="266700"/>
            <a:ext cx="5430297" cy="102862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1DF17A-145D-407D-884C-1A6B70ABE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5" y="6966162"/>
            <a:ext cx="964816" cy="3086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C0CCD0-04D3-4283-A4B7-05903B5501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28" y="245816"/>
            <a:ext cx="1201606" cy="12016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8221F-128A-49D6-9E6B-4AB1F14C5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278" y="3600728"/>
            <a:ext cx="1446799" cy="144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BB6D6-6A2B-4ED7-9FC6-DFB41AE84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21" y="1489285"/>
            <a:ext cx="1491332" cy="14913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73576C-6B97-4F17-9E02-20D67DF5F7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03" y="3785257"/>
            <a:ext cx="1590423" cy="15904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90837A-FE89-47CC-921F-37C53B53E3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6189" r="27719"/>
          <a:stretch/>
        </p:blipFill>
        <p:spPr>
          <a:xfrm>
            <a:off x="1919453" y="7122309"/>
            <a:ext cx="1726469" cy="233680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97C17EA-CB77-408B-8275-C887D8AE658F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" name="object 4">
            <a:extLst>
              <a:ext uri="{FF2B5EF4-FFF2-40B4-BE49-F238E27FC236}">
                <a16:creationId xmlns:a16="http://schemas.microsoft.com/office/drawing/2014/main" id="{40CD1A58-3C93-47E3-92BE-4FFA736C198B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1124</Words>
  <Application>Microsoft Office PowerPoint</Application>
  <PresentationFormat>Произвольный</PresentationFormat>
  <Paragraphs>155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Roboto</vt:lpstr>
      <vt:lpstr>Montserrat</vt:lpstr>
      <vt:lpstr>Arial</vt:lpstr>
      <vt:lpstr>Times New Roman</vt:lpstr>
      <vt:lpstr>Roboto Black</vt:lpstr>
      <vt:lpstr>Wingdings</vt:lpstr>
      <vt:lpstr>Calibri</vt:lpstr>
      <vt:lpstr>Office Theme</vt:lpstr>
      <vt:lpstr>Презентация PowerPoint</vt:lpstr>
      <vt:lpstr>СИСТЕМА ОСМС: ЧТО МЫ ЗНАЕМ О НЕЙ?</vt:lpstr>
      <vt:lpstr>Презентация PowerPoint</vt:lpstr>
      <vt:lpstr>Какие категории освобождены от уплаты взносов и отчислений</vt:lpstr>
      <vt:lpstr>Платежи на ОСМС в 2026 году</vt:lpstr>
      <vt:lpstr>Презентация PowerPoint</vt:lpstr>
      <vt:lpstr>Алгоритм уплаты платежей на ОСМС за время длительных отпусков работников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and Brown Minimalist Illustrated Job Search Strategy Presentation</dc:title>
  <dc:creator>Иманғали Шапағат Иманғалиұлы</dc:creator>
  <cp:lastModifiedBy>Карашаш Назгуль Канаткызы</cp:lastModifiedBy>
  <cp:revision>251</cp:revision>
  <cp:lastPrinted>2024-11-28T04:22:50Z</cp:lastPrinted>
  <dcterms:created xsi:type="dcterms:W3CDTF">2006-08-16T00:00:00Z</dcterms:created>
  <dcterms:modified xsi:type="dcterms:W3CDTF">2026-01-13T06:41:21Z</dcterms:modified>
  <dc:identifier>DAGEEIxrRFE</dc:identifier>
</cp:coreProperties>
</file>